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90" r:id="rId4"/>
    <p:sldId id="284" r:id="rId5"/>
    <p:sldId id="259" r:id="rId6"/>
    <p:sldId id="283" r:id="rId7"/>
    <p:sldId id="291" r:id="rId8"/>
    <p:sldId id="292" r:id="rId9"/>
    <p:sldId id="285" r:id="rId10"/>
    <p:sldId id="288" r:id="rId11"/>
    <p:sldId id="294" r:id="rId12"/>
    <p:sldId id="271" r:id="rId13"/>
    <p:sldId id="289" r:id="rId14"/>
    <p:sldId id="282" r:id="rId15"/>
  </p:sldIdLst>
  <p:sldSz cx="13716000" cy="7772400"/>
  <p:notesSz cx="6858000" cy="9144000"/>
  <p:defaultTextStyle>
    <a:defPPr>
      <a:defRPr lang="en-US"/>
    </a:defPPr>
    <a:lvl1pPr marL="0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3928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7856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1784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5713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69641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3569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7497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1425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786" y="-84"/>
      </p:cViewPr>
      <p:guideLst>
        <p:guide orient="horz" pos="2448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24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45E28-9273-468E-9D64-011A03C1AA9F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4AA13-C26A-4E8F-932E-C60446C4E3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9807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This is a welcome slide. Teacher may change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8944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The structure is triggered twice. Negative structure of assertive is shown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665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The structure is triggered twice. ‘No’ is used before noun and ‘not’ is used before another parts</a:t>
            </a:r>
            <a:r>
              <a:rPr lang="en-US" baseline="0" dirty="0" smtClean="0"/>
              <a:t> of speech.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78657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Evaluation on assertive sentence. LO No. 3 will be achieved.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29048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Learning outcomes point No.</a:t>
            </a:r>
            <a:r>
              <a:rPr lang="en-US" baseline="0" dirty="0" smtClean="0"/>
              <a:t> 4</a:t>
            </a:r>
            <a:r>
              <a:rPr lang="en-US" dirty="0" smtClean="0"/>
              <a:t> will</a:t>
            </a:r>
            <a:r>
              <a:rPr lang="en-US" baseline="0" dirty="0" smtClean="0"/>
              <a:t> be focused by this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4275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Ending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1286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Identity of the teacher and class.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6933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Definition of imperative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87813-84E7-489D-AB4C-32B3BA74D50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9139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Suspension to lead the lesson.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1936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Lesson declaration.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4228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All the above points will be focused in this lesson.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165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Definition of imperative sentence shown through example.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8093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Suspension to lead imperative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3427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The structure is triggered. ‘No’ is used before noun and ‘not’ is used before another parts</a:t>
            </a:r>
            <a:r>
              <a:rPr lang="en-US" baseline="0" dirty="0" smtClean="0"/>
              <a:t> of speech.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4AA13-C26A-4E8F-932E-C60446C4E3E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7865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414482"/>
            <a:ext cx="11658600" cy="16660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404360"/>
            <a:ext cx="960120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3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1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5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69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3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7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1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1610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1673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916150" y="352637"/>
            <a:ext cx="4629150" cy="751691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352637"/>
            <a:ext cx="13658850" cy="751691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351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3377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4994487"/>
            <a:ext cx="11658600" cy="154368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294275"/>
            <a:ext cx="11658600" cy="1700212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1392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2785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4178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557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696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8356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974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9114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495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054648"/>
            <a:ext cx="9144000" cy="5814907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01300" y="2054648"/>
            <a:ext cx="9144000" cy="5814907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897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11256"/>
            <a:ext cx="1234440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39795"/>
            <a:ext cx="6060282" cy="72506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3928" indent="0">
              <a:buNone/>
              <a:defRPr sz="2700" b="1"/>
            </a:lvl2pPr>
            <a:lvl3pPr marL="1227856" indent="0">
              <a:buNone/>
              <a:defRPr sz="2400" b="1"/>
            </a:lvl3pPr>
            <a:lvl4pPr marL="1841784" indent="0">
              <a:buNone/>
              <a:defRPr sz="2100" b="1"/>
            </a:lvl4pPr>
            <a:lvl5pPr marL="2455713" indent="0">
              <a:buNone/>
              <a:defRPr sz="2100" b="1"/>
            </a:lvl5pPr>
            <a:lvl6pPr marL="3069641" indent="0">
              <a:buNone/>
              <a:defRPr sz="2100" b="1"/>
            </a:lvl6pPr>
            <a:lvl7pPr marL="3683569" indent="0">
              <a:buNone/>
              <a:defRPr sz="2100" b="1"/>
            </a:lvl7pPr>
            <a:lvl8pPr marL="4297497" indent="0">
              <a:buNone/>
              <a:defRPr sz="2100" b="1"/>
            </a:lvl8pPr>
            <a:lvl9pPr marL="4911425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64859"/>
            <a:ext cx="6060282" cy="447812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38" y="1739795"/>
            <a:ext cx="6062663" cy="72506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3928" indent="0">
              <a:buNone/>
              <a:defRPr sz="2700" b="1"/>
            </a:lvl2pPr>
            <a:lvl3pPr marL="1227856" indent="0">
              <a:buNone/>
              <a:defRPr sz="2400" b="1"/>
            </a:lvl3pPr>
            <a:lvl4pPr marL="1841784" indent="0">
              <a:buNone/>
              <a:defRPr sz="2100" b="1"/>
            </a:lvl4pPr>
            <a:lvl5pPr marL="2455713" indent="0">
              <a:buNone/>
              <a:defRPr sz="2100" b="1"/>
            </a:lvl5pPr>
            <a:lvl6pPr marL="3069641" indent="0">
              <a:buNone/>
              <a:defRPr sz="2100" b="1"/>
            </a:lvl6pPr>
            <a:lvl7pPr marL="3683569" indent="0">
              <a:buNone/>
              <a:defRPr sz="2100" b="1"/>
            </a:lvl7pPr>
            <a:lvl8pPr marL="4297497" indent="0">
              <a:buNone/>
              <a:defRPr sz="2100" b="1"/>
            </a:lvl8pPr>
            <a:lvl9pPr marL="4911425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38" y="2464859"/>
            <a:ext cx="6062663" cy="447812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567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9503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687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09457"/>
            <a:ext cx="4512470" cy="131699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09457"/>
            <a:ext cx="7667625" cy="663352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626447"/>
            <a:ext cx="4512470" cy="5316538"/>
          </a:xfrm>
        </p:spPr>
        <p:txBody>
          <a:bodyPr/>
          <a:lstStyle>
            <a:lvl1pPr marL="0" indent="0">
              <a:buNone/>
              <a:defRPr sz="1900"/>
            </a:lvl1pPr>
            <a:lvl2pPr marL="613928" indent="0">
              <a:buNone/>
              <a:defRPr sz="1600"/>
            </a:lvl2pPr>
            <a:lvl3pPr marL="1227856" indent="0">
              <a:buNone/>
              <a:defRPr sz="1300"/>
            </a:lvl3pPr>
            <a:lvl4pPr marL="1841784" indent="0">
              <a:buNone/>
              <a:defRPr sz="1200"/>
            </a:lvl4pPr>
            <a:lvl5pPr marL="2455713" indent="0">
              <a:buNone/>
              <a:defRPr sz="1200"/>
            </a:lvl5pPr>
            <a:lvl6pPr marL="3069641" indent="0">
              <a:buNone/>
              <a:defRPr sz="1200"/>
            </a:lvl6pPr>
            <a:lvl7pPr marL="3683569" indent="0">
              <a:buNone/>
              <a:defRPr sz="1200"/>
            </a:lvl7pPr>
            <a:lvl8pPr marL="4297497" indent="0">
              <a:buNone/>
              <a:defRPr sz="1200"/>
            </a:lvl8pPr>
            <a:lvl9pPr marL="491142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978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5440680"/>
            <a:ext cx="8229600" cy="642303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694478"/>
            <a:ext cx="8229600" cy="4663440"/>
          </a:xfrm>
        </p:spPr>
        <p:txBody>
          <a:bodyPr/>
          <a:lstStyle>
            <a:lvl1pPr marL="0" indent="0">
              <a:buNone/>
              <a:defRPr sz="4300"/>
            </a:lvl1pPr>
            <a:lvl2pPr marL="613928" indent="0">
              <a:buNone/>
              <a:defRPr sz="3800"/>
            </a:lvl2pPr>
            <a:lvl3pPr marL="1227856" indent="0">
              <a:buNone/>
              <a:defRPr sz="3200"/>
            </a:lvl3pPr>
            <a:lvl4pPr marL="1841784" indent="0">
              <a:buNone/>
              <a:defRPr sz="2700"/>
            </a:lvl4pPr>
            <a:lvl5pPr marL="2455713" indent="0">
              <a:buNone/>
              <a:defRPr sz="2700"/>
            </a:lvl5pPr>
            <a:lvl6pPr marL="3069641" indent="0">
              <a:buNone/>
              <a:defRPr sz="2700"/>
            </a:lvl6pPr>
            <a:lvl7pPr marL="3683569" indent="0">
              <a:buNone/>
              <a:defRPr sz="2700"/>
            </a:lvl7pPr>
            <a:lvl8pPr marL="4297497" indent="0">
              <a:buNone/>
              <a:defRPr sz="2700"/>
            </a:lvl8pPr>
            <a:lvl9pPr marL="4911425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6082983"/>
            <a:ext cx="8229600" cy="912177"/>
          </a:xfrm>
        </p:spPr>
        <p:txBody>
          <a:bodyPr/>
          <a:lstStyle>
            <a:lvl1pPr marL="0" indent="0">
              <a:buNone/>
              <a:defRPr sz="1900"/>
            </a:lvl1pPr>
            <a:lvl2pPr marL="613928" indent="0">
              <a:buNone/>
              <a:defRPr sz="1600"/>
            </a:lvl2pPr>
            <a:lvl3pPr marL="1227856" indent="0">
              <a:buNone/>
              <a:defRPr sz="1300"/>
            </a:lvl3pPr>
            <a:lvl4pPr marL="1841784" indent="0">
              <a:buNone/>
              <a:defRPr sz="1200"/>
            </a:lvl4pPr>
            <a:lvl5pPr marL="2455713" indent="0">
              <a:buNone/>
              <a:defRPr sz="1200"/>
            </a:lvl5pPr>
            <a:lvl6pPr marL="3069641" indent="0">
              <a:buNone/>
              <a:defRPr sz="1200"/>
            </a:lvl6pPr>
            <a:lvl7pPr marL="3683569" indent="0">
              <a:buNone/>
              <a:defRPr sz="1200"/>
            </a:lvl7pPr>
            <a:lvl8pPr marL="4297497" indent="0">
              <a:buNone/>
              <a:defRPr sz="1200"/>
            </a:lvl8pPr>
            <a:lvl9pPr marL="491142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039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11256"/>
            <a:ext cx="12344400" cy="1295400"/>
          </a:xfrm>
          <a:prstGeom prst="rect">
            <a:avLst/>
          </a:prstGeom>
        </p:spPr>
        <p:txBody>
          <a:bodyPr vert="horz" lIns="122786" tIns="61393" rIns="122786" bIns="6139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13560"/>
            <a:ext cx="12344400" cy="5129425"/>
          </a:xfrm>
          <a:prstGeom prst="rect">
            <a:avLst/>
          </a:prstGeom>
        </p:spPr>
        <p:txBody>
          <a:bodyPr vert="horz" lIns="122786" tIns="61393" rIns="122786" bIns="6139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7203864"/>
            <a:ext cx="3200400" cy="413808"/>
          </a:xfrm>
          <a:prstGeom prst="rect">
            <a:avLst/>
          </a:prstGeom>
        </p:spPr>
        <p:txBody>
          <a:bodyPr vert="horz" lIns="122786" tIns="61393" rIns="122786" bIns="61393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0A576-F09C-480F-AD63-582647727911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7203864"/>
            <a:ext cx="4343400" cy="413808"/>
          </a:xfrm>
          <a:prstGeom prst="rect">
            <a:avLst/>
          </a:prstGeom>
        </p:spPr>
        <p:txBody>
          <a:bodyPr vert="horz" lIns="122786" tIns="61393" rIns="122786" bIns="61393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7203864"/>
            <a:ext cx="3200400" cy="413808"/>
          </a:xfrm>
          <a:prstGeom prst="rect">
            <a:avLst/>
          </a:prstGeom>
        </p:spPr>
        <p:txBody>
          <a:bodyPr vert="horz" lIns="122786" tIns="61393" rIns="122786" bIns="61393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2E412-BC11-470C-824F-31F0BF8B7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5817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27856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0446" indent="-460446" algn="l" defTabSz="1227856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7633" indent="-383705" algn="l" defTabSz="1227856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34820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48749" indent="-306964" algn="l" defTabSz="1227856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62677" indent="-306964" algn="l" defTabSz="1227856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76605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0533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4461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8389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3928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7856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1784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5713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69641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3569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7497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1425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gif"/><Relationship Id="rId7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3048000"/>
            <a:ext cx="7924800" cy="1981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b="1" dirty="0" smtClean="0">
                <a:latin typeface="Book Antiqua" pitchFamily="18" charset="0"/>
              </a:rPr>
              <a:t>Welcome to the world of </a:t>
            </a:r>
          </a:p>
          <a:p>
            <a:pPr algn="ctr"/>
            <a:r>
              <a:rPr lang="en-US" b="1" dirty="0" smtClean="0">
                <a:latin typeface="Book Antiqua" pitchFamily="18" charset="0"/>
              </a:rPr>
              <a:t>KKT  PPT education</a:t>
            </a:r>
            <a:endParaRPr lang="en-US" b="1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849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100000">
              <a:schemeClr val="tx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1586" y="381000"/>
            <a:ext cx="9753600" cy="76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Imperative sentence in negative form-1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079171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Don’t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207917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905001" y="207917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verb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19400" y="2057399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250474" y="2079169"/>
            <a:ext cx="2087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extension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1200" y="3938238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Don’t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4200" y="3911024"/>
            <a:ext cx="1295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eat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43800" y="3911025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ook Antiqua" pitchFamily="18" charset="0"/>
              </a:rPr>
              <a:t>a</a:t>
            </a:r>
            <a:r>
              <a:rPr lang="en-US" sz="3200" b="1" dirty="0" smtClean="0">
                <a:latin typeface="Book Antiqua" pitchFamily="18" charset="0"/>
              </a:rPr>
              <a:t>n ice-cream.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7400" y="4754666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Don’t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0" y="4754665"/>
            <a:ext cx="1600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ruin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24801" y="4749225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ook Antiqua" pitchFamily="18" charset="0"/>
              </a:rPr>
              <a:t>y</a:t>
            </a:r>
            <a:r>
              <a:rPr lang="en-US" sz="3200" b="1" dirty="0" smtClean="0">
                <a:latin typeface="Book Antiqua" pitchFamily="18" charset="0"/>
              </a:rPr>
              <a:t>our future.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200" y="1371600"/>
            <a:ext cx="12496800" cy="533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If the sentence is formed with </a:t>
            </a:r>
            <a:r>
              <a:rPr lang="en-US" b="1" dirty="0">
                <a:latin typeface="Book Antiqua" pitchFamily="18" charset="0"/>
              </a:rPr>
              <a:t>a</a:t>
            </a:r>
            <a:r>
              <a:rPr lang="en-US" b="1" dirty="0" smtClean="0">
                <a:latin typeface="Book Antiqua" pitchFamily="18" charset="0"/>
              </a:rPr>
              <a:t>ction/do verb, the structure will be ---</a:t>
            </a:r>
            <a:endParaRPr lang="en-US" b="1" dirty="0">
              <a:latin typeface="Book Antiqua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0" y="2446455"/>
            <a:ext cx="3886200" cy="54783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000"/>
          <a:stretch/>
        </p:blipFill>
        <p:spPr>
          <a:xfrm>
            <a:off x="533400" y="3048000"/>
            <a:ext cx="4219918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179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  <p:bldP spid="14" grpId="0"/>
      <p:bldP spid="15" grpId="0"/>
      <p:bldP spid="17" grpId="0"/>
      <p:bldP spid="18" grpId="0"/>
      <p:bldP spid="19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6000">
              <a:srgbClr val="000040"/>
            </a:gs>
            <a:gs pos="63000">
              <a:srgbClr val="400040"/>
            </a:gs>
            <a:gs pos="96000">
              <a:srgbClr val="8F004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609600"/>
            <a:ext cx="8610600" cy="76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Formation of imperative sentence-2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828800"/>
            <a:ext cx="12496800" cy="533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If the sentence is related to 1</a:t>
            </a:r>
            <a:r>
              <a:rPr lang="en-US" b="1" baseline="30000" dirty="0" smtClean="0">
                <a:solidFill>
                  <a:schemeClr val="bg1"/>
                </a:solidFill>
                <a:latin typeface="Book Antiqua" pitchFamily="18" charset="0"/>
              </a:rPr>
              <a:t>st</a:t>
            </a: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/3</a:t>
            </a:r>
            <a:r>
              <a:rPr lang="en-US" b="1" baseline="30000" dirty="0" smtClean="0">
                <a:solidFill>
                  <a:schemeClr val="bg1"/>
                </a:solidFill>
                <a:latin typeface="Book Antiqua" pitchFamily="18" charset="0"/>
              </a:rPr>
              <a:t>rd</a:t>
            </a: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 person (me/us/him/them/a name, it will be---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536371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Let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3960" y="251502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+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8280" y="2536371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object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22420" y="253637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+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5800" y="2536371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extension (if it is).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81800" y="4673025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Let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81800" y="54102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Let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86800" y="5410197"/>
            <a:ext cx="2727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to mosque.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15400" y="4673024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my prayer.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199" y="3467890"/>
            <a:ext cx="6005571" cy="39997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467600" y="4673025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me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53400" y="4673025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say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05700" y="5410199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us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77200" y="5410198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go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24200" y="2536371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verb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19400" y="2566848"/>
            <a:ext cx="419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+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949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  <p:bldP spid="12" grpId="0"/>
      <p:bldP spid="13" grpId="0"/>
      <p:bldP spid="17" grpId="0"/>
      <p:bldP spid="18" grpId="0"/>
      <p:bldP spid="21" grpId="0"/>
      <p:bldP spid="14" grpId="0"/>
      <p:bldP spid="15" grpId="0"/>
      <p:bldP spid="16" grpId="0"/>
      <p:bldP spid="20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7900">
              <a:schemeClr val="bg2">
                <a:lumMod val="25000"/>
              </a:schemeClr>
            </a:gs>
            <a:gs pos="0">
              <a:schemeClr val="accent6">
                <a:lumMod val="60000"/>
                <a:lumOff val="40000"/>
              </a:schemeClr>
            </a:gs>
            <a:gs pos="100000">
              <a:schemeClr val="tx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6800" y="381000"/>
            <a:ext cx="4572000" cy="76200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Class Activities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19600" y="1752600"/>
            <a:ext cx="7772400" cy="1143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Book Antiqua" pitchFamily="18" charset="0"/>
              </a:rPr>
              <a:t>Re arrange the jumbled words to 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  <a:latin typeface="Book Antiqua" pitchFamily="18" charset="0"/>
              </a:rPr>
              <a:t>make 5 imperative sentence.</a:t>
            </a:r>
            <a:endParaRPr lang="en-US" b="1" dirty="0">
              <a:solidFill>
                <a:srgbClr val="FFFF00"/>
              </a:solidFill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4114800"/>
            <a:ext cx="7924800" cy="287382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eat, everyday, </a:t>
            </a:r>
            <a:r>
              <a:rPr lang="en-US" b="1" dirty="0" err="1" smtClean="0">
                <a:solidFill>
                  <a:schemeClr val="bg1"/>
                </a:solidFill>
                <a:latin typeface="Book Antiqua" pitchFamily="18" charset="0"/>
              </a:rPr>
              <a:t>malta</a:t>
            </a: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 , a,.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lemonade, not, do, drink,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my, follow, advice, carefully.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water, not, drink, </a:t>
            </a:r>
            <a:r>
              <a:rPr lang="en-US" b="1" dirty="0" err="1" smtClean="0">
                <a:solidFill>
                  <a:schemeClr val="bg1"/>
                </a:solidFill>
                <a:latin typeface="Book Antiqua" pitchFamily="18" charset="0"/>
              </a:rPr>
              <a:t>do,drink</a:t>
            </a: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, cola,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us, let, buy, oranges, some,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0" name="Down Arrow Callout 9"/>
          <p:cNvSpPr/>
          <p:nvPr/>
        </p:nvSpPr>
        <p:spPr>
          <a:xfrm>
            <a:off x="4114800" y="1600200"/>
            <a:ext cx="8382000" cy="2362200"/>
          </a:xfrm>
          <a:prstGeom prst="downArrowCallou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114800" y="3962400"/>
            <a:ext cx="8382000" cy="3352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3276600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2605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781800"/>
            <a:ext cx="13716000" cy="990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Make five imperative sentences on the picture.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703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334"/>
            <a:ext cx="13639799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1">
              <a:avLst/>
            </a:prstTxWarp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Book Antiqua" pitchFamily="18" charset="0"/>
              </a:rPr>
              <a:t>May Allah bless you</a:t>
            </a:r>
            <a:endParaRPr lang="en-US" sz="5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97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6686" y="304800"/>
            <a:ext cx="3886200" cy="990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u="sng" dirty="0" smtClean="0">
                <a:latin typeface="Book Antiqua" pitchFamily="18" charset="0"/>
              </a:rPr>
              <a:t>Identity</a:t>
            </a:r>
            <a:endParaRPr lang="en-US" b="1" u="sng" dirty="0">
              <a:latin typeface="Book Antiqu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1886" y="1676400"/>
            <a:ext cx="8001000" cy="5486400"/>
          </a:xfrm>
          <a:prstGeom prst="rect">
            <a:avLst/>
          </a:prstGeom>
        </p:spPr>
        <p:txBody>
          <a:bodyPr>
            <a:prstTxWarp prst="textPlain">
              <a:avLst/>
            </a:prstTxWarp>
            <a:spAutoFit/>
          </a:bodyPr>
          <a:lstStyle/>
          <a:p>
            <a:r>
              <a:rPr lang="en-US" sz="4000" b="1" dirty="0" err="1" smtClean="0">
                <a:latin typeface="Book Antiqua" pitchFamily="18" charset="0"/>
              </a:rPr>
              <a:t>Komal</a:t>
            </a:r>
            <a:r>
              <a:rPr lang="en-US" sz="4000" b="1" dirty="0" smtClean="0">
                <a:latin typeface="Book Antiqua" pitchFamily="18" charset="0"/>
              </a:rPr>
              <a:t> </a:t>
            </a:r>
            <a:r>
              <a:rPr lang="en-US" sz="4000" b="1" dirty="0" err="1" smtClean="0">
                <a:latin typeface="Book Antiqua" pitchFamily="18" charset="0"/>
              </a:rPr>
              <a:t>Kanta</a:t>
            </a:r>
            <a:r>
              <a:rPr lang="en-US" sz="4000" b="1" dirty="0" smtClean="0">
                <a:latin typeface="Book Antiqua" pitchFamily="18" charset="0"/>
              </a:rPr>
              <a:t> Ray </a:t>
            </a:r>
            <a:r>
              <a:rPr lang="en-US" sz="4000" b="1" dirty="0" err="1" smtClean="0">
                <a:latin typeface="Book Antiqua" pitchFamily="18" charset="0"/>
              </a:rPr>
              <a:t>Talukder</a:t>
            </a:r>
            <a:endParaRPr lang="en-US" sz="4000" b="1" dirty="0">
              <a:latin typeface="Book Antiqua" pitchFamily="18" charset="0"/>
            </a:endParaRPr>
          </a:p>
          <a:p>
            <a:r>
              <a:rPr lang="en-US" b="1" dirty="0" smtClean="0">
                <a:latin typeface="Book Antiqua" pitchFamily="18" charset="0"/>
              </a:rPr>
              <a:t>Senior </a:t>
            </a:r>
            <a:r>
              <a:rPr lang="en-US" b="1" dirty="0" err="1" smtClean="0">
                <a:latin typeface="Book Antiqua" pitchFamily="18" charset="0"/>
              </a:rPr>
              <a:t>Teacher,L.P.High</a:t>
            </a:r>
            <a:r>
              <a:rPr lang="en-US" b="1" dirty="0" smtClean="0">
                <a:latin typeface="Book Antiqua" pitchFamily="18" charset="0"/>
              </a:rPr>
              <a:t>  </a:t>
            </a:r>
            <a:r>
              <a:rPr lang="en-US" b="1" dirty="0">
                <a:latin typeface="Book Antiqua" pitchFamily="18" charset="0"/>
              </a:rPr>
              <a:t>School &amp; College</a:t>
            </a:r>
          </a:p>
          <a:p>
            <a:r>
              <a:rPr lang="en-US" b="1" dirty="0" err="1" smtClean="0">
                <a:latin typeface="Book Antiqua" pitchFamily="18" charset="0"/>
              </a:rPr>
              <a:t>Chhatak.Sunamgonj</a:t>
            </a:r>
            <a:r>
              <a:rPr lang="en-US" b="1" dirty="0" smtClean="0">
                <a:latin typeface="Book Antiqua" pitchFamily="18" charset="0"/>
              </a:rPr>
              <a:t>.</a:t>
            </a:r>
            <a:endParaRPr lang="en-US" b="1" dirty="0">
              <a:latin typeface="Book Antiqua" pitchFamily="18" charset="0"/>
            </a:endParaRPr>
          </a:p>
          <a:p>
            <a:r>
              <a:rPr lang="en-US" b="1" dirty="0" smtClean="0">
                <a:latin typeface="Book Antiqua" pitchFamily="18" charset="0"/>
              </a:rPr>
              <a:t>Cell:01714529249</a:t>
            </a:r>
            <a:endParaRPr lang="en-US" b="1" dirty="0">
              <a:latin typeface="Book Antiqua" pitchFamily="18" charset="0"/>
            </a:endParaRPr>
          </a:p>
          <a:p>
            <a:endParaRPr lang="en-US" b="1" dirty="0" smtClean="0">
              <a:latin typeface="Book Antiqua" pitchFamily="18" charset="0"/>
            </a:endParaRPr>
          </a:p>
          <a:p>
            <a:r>
              <a:rPr lang="en-US" b="1" dirty="0" smtClean="0">
                <a:latin typeface="Book Antiqua" pitchFamily="18" charset="0"/>
              </a:rPr>
              <a:t>Class </a:t>
            </a:r>
            <a:r>
              <a:rPr lang="en-US" b="1" dirty="0">
                <a:latin typeface="Book Antiqua" pitchFamily="18" charset="0"/>
              </a:rPr>
              <a:t>IX_X</a:t>
            </a:r>
          </a:p>
          <a:p>
            <a:r>
              <a:rPr lang="en-US" b="1" dirty="0">
                <a:latin typeface="Book Antiqua" pitchFamily="18" charset="0"/>
              </a:rPr>
              <a:t>English 2</a:t>
            </a:r>
            <a:r>
              <a:rPr lang="en-US" b="1" baseline="30000" dirty="0">
                <a:latin typeface="Book Antiqua" pitchFamily="18" charset="0"/>
              </a:rPr>
              <a:t>nd</a:t>
            </a:r>
            <a:r>
              <a:rPr lang="en-US" b="1" dirty="0">
                <a:latin typeface="Book Antiqua" pitchFamily="18" charset="0"/>
              </a:rPr>
              <a:t> paper</a:t>
            </a:r>
          </a:p>
          <a:p>
            <a:r>
              <a:rPr lang="en-US" b="1" dirty="0">
                <a:latin typeface="Book Antiqua" pitchFamily="18" charset="0"/>
              </a:rPr>
              <a:t>Grammar</a:t>
            </a:r>
          </a:p>
        </p:txBody>
      </p:sp>
      <p:sp>
        <p:nvSpPr>
          <p:cNvPr id="5" name="Horizontal Scroll 4"/>
          <p:cNvSpPr/>
          <p:nvPr/>
        </p:nvSpPr>
        <p:spPr>
          <a:xfrm>
            <a:off x="9448800" y="2438400"/>
            <a:ext cx="3200400" cy="3505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MG_20160313_0139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58400" y="3200400"/>
            <a:ext cx="2110610" cy="1981200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75176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36818" y="0"/>
            <a:ext cx="4879182" cy="350612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7028712"/>
            <a:ext cx="13716000" cy="743687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2786" tIns="61393" rIns="122786" bIns="61393" rtlCol="0" anchor="ctr"/>
          <a:lstStyle/>
          <a:p>
            <a:pPr algn="ctr"/>
            <a:r>
              <a:rPr lang="en-US" sz="3200" b="1" spc="-134" dirty="0" smtClean="0">
                <a:latin typeface="Book Antiqua" pitchFamily="18" charset="0"/>
              </a:rPr>
              <a:t>Order</a:t>
            </a:r>
            <a:r>
              <a:rPr lang="en-US" sz="3200" b="1" spc="-134" dirty="0">
                <a:latin typeface="Book Antiqua" pitchFamily="18" charset="0"/>
              </a:rPr>
              <a:t>, request, p</a:t>
            </a:r>
            <a:r>
              <a:rPr lang="en-US" sz="3200" b="1" spc="-134" dirty="0" smtClean="0">
                <a:latin typeface="Book Antiqua" pitchFamily="18" charset="0"/>
              </a:rPr>
              <a:t>roposal, advice </a:t>
            </a:r>
            <a:r>
              <a:rPr lang="en-US" sz="3200" b="1" spc="-134" dirty="0">
                <a:latin typeface="Book Antiqua" pitchFamily="18" charset="0"/>
              </a:rPr>
              <a:t>and command.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-9000" contras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506124"/>
            <a:ext cx="4414839" cy="3503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416"/>
          <a:stretch/>
        </p:blipFill>
        <p:spPr>
          <a:xfrm>
            <a:off x="4436270" y="3524792"/>
            <a:ext cx="4400549" cy="3503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51106" y="3524792"/>
            <a:ext cx="4864894" cy="3503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401292" cy="35061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8872877" y="1850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Book Antiqua" pitchFamily="18" charset="0"/>
              </a:rPr>
              <a:t>Let’s go</a:t>
            </a:r>
            <a:endParaRPr lang="en-US" sz="3600" b="1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8509"/>
            <a:ext cx="2086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ook Antiqua" pitchFamily="18" charset="0"/>
              </a:rPr>
              <a:t>March </a:t>
            </a:r>
            <a:r>
              <a:rPr lang="en-US" sz="3200" b="1" dirty="0" smtClean="0">
                <a:latin typeface="Book Antiqua" pitchFamily="18" charset="0"/>
              </a:rPr>
              <a:t>on</a:t>
            </a:r>
            <a:endParaRPr lang="en-US" sz="32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282563">
            <a:off x="4533428" y="1247774"/>
            <a:ext cx="2809707" cy="153273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943600" y="138415"/>
            <a:ext cx="2740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Do it at once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971801" y="3667383"/>
            <a:ext cx="1428750" cy="1057017"/>
            <a:chOff x="2971801" y="3667383"/>
            <a:chExt cx="1428750" cy="1057017"/>
          </a:xfrm>
        </p:grpSpPr>
        <p:sp>
          <p:nvSpPr>
            <p:cNvPr id="9" name="Oval Callout 8"/>
            <p:cNvSpPr/>
            <p:nvPr/>
          </p:nvSpPr>
          <p:spPr>
            <a:xfrm>
              <a:off x="2971801" y="3667383"/>
              <a:ext cx="1428750" cy="1057017"/>
            </a:xfrm>
            <a:prstGeom prst="wedgeEllipseCallout">
              <a:avLst>
                <a:gd name="adj1" fmla="val -88158"/>
                <a:gd name="adj2" fmla="val 42372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 b="1" dirty="0">
                <a:solidFill>
                  <a:schemeClr val="tx1"/>
                </a:solidFill>
                <a:latin typeface="Book Antiqua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05164" y="3886200"/>
              <a:ext cx="962024" cy="6858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sz="1800" b="1" dirty="0" smtClean="0">
                  <a:latin typeface="Book Antiqua" pitchFamily="18" charset="0"/>
                </a:rPr>
                <a:t>Take it please</a:t>
              </a:r>
              <a:endParaRPr lang="en-US" sz="1800" b="1" dirty="0">
                <a:latin typeface="Book Antiqu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92133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5000" y="1752600"/>
            <a:ext cx="8915400" cy="20193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What kind of sentence have </a:t>
            </a:r>
          </a:p>
          <a:p>
            <a:r>
              <a:rPr lang="en-US" b="1" dirty="0" smtClean="0">
                <a:latin typeface="Book Antiqua" pitchFamily="18" charset="0"/>
              </a:rPr>
              <a:t>you meant by the pictures?</a:t>
            </a:r>
            <a:endParaRPr lang="en-US" b="1" dirty="0">
              <a:latin typeface="Book Antiqua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356757" y="3924300"/>
            <a:ext cx="8305800" cy="1943100"/>
            <a:chOff x="2356757" y="3924300"/>
            <a:chExt cx="8305800" cy="1943100"/>
          </a:xfrm>
        </p:grpSpPr>
        <p:sp>
          <p:nvSpPr>
            <p:cNvPr id="7" name="Oval 6"/>
            <p:cNvSpPr/>
            <p:nvPr/>
          </p:nvSpPr>
          <p:spPr>
            <a:xfrm>
              <a:off x="2356757" y="3924300"/>
              <a:ext cx="8305800" cy="1943100"/>
            </a:xfrm>
            <a:prstGeom prst="ellipse">
              <a:avLst/>
            </a:prstGeom>
            <a:ln>
              <a:solidFill>
                <a:schemeClr val="tx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000" b="1" dirty="0">
                <a:latin typeface="Book Antiqua" pitchFamily="18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575957" y="4438650"/>
              <a:ext cx="5867400" cy="9144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b="1" dirty="0" smtClean="0">
                  <a:latin typeface="Book Antiqua" pitchFamily="18" charset="0"/>
                </a:rPr>
                <a:t>Imperative sentence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002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71800" y="967850"/>
            <a:ext cx="6934200" cy="98836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Our today’s topic is-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4" name="Down Arrow Callout 3"/>
          <p:cNvSpPr/>
          <p:nvPr/>
        </p:nvSpPr>
        <p:spPr>
          <a:xfrm>
            <a:off x="2590800" y="609600"/>
            <a:ext cx="8077200" cy="2590800"/>
          </a:xfrm>
          <a:prstGeom prst="downArrowCallout">
            <a:avLst/>
          </a:prstGeom>
          <a:noFill/>
          <a:ln w="101600" cap="sq" cmpd="dbl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590800" y="3303814"/>
            <a:ext cx="8077200" cy="2639786"/>
          </a:xfrm>
          <a:prstGeom prst="ellipse">
            <a:avLst/>
          </a:prstGeom>
          <a:noFill/>
          <a:ln w="101600" cap="sq" cmpd="dbl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 smtClean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2400" y="4343400"/>
            <a:ext cx="5715000" cy="990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Imperative Sentence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3440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4" action="ppaction://hlinksldjump"/>
          </p:cNvPr>
          <p:cNvSpPr txBox="1"/>
          <p:nvPr/>
        </p:nvSpPr>
        <p:spPr>
          <a:xfrm>
            <a:off x="3276600" y="990600"/>
            <a:ext cx="60198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Learning outcomes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3352800"/>
            <a:ext cx="11125200" cy="3048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After studied this lesson ,we will be able to—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1" dirty="0" smtClean="0">
                <a:latin typeface="Book Antiqua" pitchFamily="18" charset="0"/>
              </a:rPr>
              <a:t>identify the definition of imperative sentences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1" dirty="0" smtClean="0">
                <a:latin typeface="Book Antiqua" pitchFamily="18" charset="0"/>
              </a:rPr>
              <a:t>identify the structures of </a:t>
            </a:r>
            <a:r>
              <a:rPr lang="en-US" b="1" dirty="0">
                <a:latin typeface="Book Antiqua" pitchFamily="18" charset="0"/>
              </a:rPr>
              <a:t>i</a:t>
            </a:r>
            <a:r>
              <a:rPr lang="en-US" b="1" dirty="0" smtClean="0">
                <a:latin typeface="Book Antiqua" pitchFamily="18" charset="0"/>
              </a:rPr>
              <a:t>mperative sentences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1" dirty="0" smtClean="0">
                <a:latin typeface="Book Antiqua" pitchFamily="18" charset="0"/>
              </a:rPr>
              <a:t>rearrange the jumbled words to make imperative sentences.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1" dirty="0">
                <a:latin typeface="Book Antiqua" pitchFamily="18" charset="0"/>
              </a:rPr>
              <a:t>make </a:t>
            </a:r>
            <a:r>
              <a:rPr lang="en-US" b="1" dirty="0" smtClean="0">
                <a:latin typeface="Book Antiqua" pitchFamily="18" charset="0"/>
              </a:rPr>
              <a:t>imperative </a:t>
            </a:r>
            <a:r>
              <a:rPr lang="en-US" b="1" dirty="0">
                <a:latin typeface="Book Antiqua" pitchFamily="18" charset="0"/>
              </a:rPr>
              <a:t>sentences  with clue</a:t>
            </a:r>
          </a:p>
        </p:txBody>
      </p:sp>
      <p:sp>
        <p:nvSpPr>
          <p:cNvPr id="4" name="Down Arrow Callout 3"/>
          <p:cNvSpPr/>
          <p:nvPr/>
        </p:nvSpPr>
        <p:spPr>
          <a:xfrm>
            <a:off x="1295400" y="685800"/>
            <a:ext cx="11430000" cy="2438400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95400" y="3124200"/>
            <a:ext cx="11430000" cy="3505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7558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45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457200"/>
            <a:ext cx="7924800" cy="76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What is an imperative sentence?</a:t>
            </a:r>
            <a:endParaRPr lang="en-US" b="1" dirty="0">
              <a:latin typeface="Book Antiqua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4518"/>
          <a:stretch/>
        </p:blipFill>
        <p:spPr>
          <a:xfrm>
            <a:off x="-84666" y="2771809"/>
            <a:ext cx="3810000" cy="50259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91467" y="3449109"/>
            <a:ext cx="3429000" cy="56284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Attack them.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2209800"/>
            <a:ext cx="6096000" cy="6902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Please take the glass of juice.</a:t>
            </a:r>
            <a:endParaRPr lang="en-US" b="1" dirty="0">
              <a:latin typeface="Book Antiqua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7" y="1066800"/>
            <a:ext cx="4181511" cy="26637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077198" y="4612205"/>
            <a:ext cx="4495801" cy="19815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91467" y="4666737"/>
            <a:ext cx="4080933" cy="609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Never tell a lie.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66624" y="2310825"/>
            <a:ext cx="2149175" cy="5847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(Request)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91400" y="3530025"/>
            <a:ext cx="2575224" cy="5847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(Command)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3" name="Down Arrow Callout 12"/>
          <p:cNvSpPr/>
          <p:nvPr/>
        </p:nvSpPr>
        <p:spPr>
          <a:xfrm>
            <a:off x="3505200" y="4612205"/>
            <a:ext cx="4419600" cy="1331396"/>
          </a:xfrm>
          <a:prstGeom prst="downArrowCallout">
            <a:avLst>
              <a:gd name="adj1" fmla="val 45350"/>
              <a:gd name="adj2" fmla="val 49165"/>
              <a:gd name="adj3" fmla="val 25000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40412" y="5960534"/>
            <a:ext cx="2149175" cy="5847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(Advice)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5200" y="6593750"/>
            <a:ext cx="8153400" cy="1040573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b="1" dirty="0" smtClean="0">
                <a:latin typeface="Book Antiqua" pitchFamily="18" charset="0"/>
              </a:rPr>
              <a:t>The sentence we mean order, request, command </a:t>
            </a:r>
          </a:p>
          <a:p>
            <a:pPr algn="ctr"/>
            <a:r>
              <a:rPr lang="en-US" b="1" dirty="0" smtClean="0">
                <a:latin typeface="Book Antiqua" pitchFamily="18" charset="0"/>
              </a:rPr>
              <a:t>and advice is an imperative sentence .</a:t>
            </a:r>
            <a:endParaRPr lang="en-US" b="1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674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2" grpId="0"/>
      <p:bldP spid="13" grpId="0" animBg="1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67200" y="2362200"/>
            <a:ext cx="5410200" cy="1295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b="1" dirty="0" smtClean="0">
                <a:latin typeface="Book Antiqua" pitchFamily="18" charset="0"/>
              </a:rPr>
              <a:t>Imperative sentence is</a:t>
            </a:r>
          </a:p>
          <a:p>
            <a:pPr algn="ctr"/>
            <a:r>
              <a:rPr lang="en-US" b="1" dirty="0" smtClean="0">
                <a:latin typeface="Book Antiqua" pitchFamily="18" charset="0"/>
              </a:rPr>
              <a:t>divided into two categories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Down Arrow Callout 2"/>
          <p:cNvSpPr/>
          <p:nvPr/>
        </p:nvSpPr>
        <p:spPr>
          <a:xfrm>
            <a:off x="3048000" y="2274184"/>
            <a:ext cx="7772400" cy="2232502"/>
          </a:xfrm>
          <a:prstGeom prst="downArrowCallout">
            <a:avLst/>
          </a:prstGeom>
          <a:noFill/>
          <a:ln w="101600" cap="sq" cmpd="dbl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4376988"/>
            <a:ext cx="7772400" cy="1501298"/>
          </a:xfrm>
          <a:prstGeom prst="rect">
            <a:avLst/>
          </a:prstGeom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371600" y="6170141"/>
            <a:ext cx="4267200" cy="99265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b="1" dirty="0" smtClean="0">
                <a:latin typeface="Book Antiqua" pitchFamily="18" charset="0"/>
              </a:rPr>
              <a:t>Imperative without ‘Let’</a:t>
            </a:r>
          </a:p>
          <a:p>
            <a:pPr algn="ctr"/>
            <a:r>
              <a:rPr lang="en-US" b="1" dirty="0" smtClean="0">
                <a:latin typeface="Book Antiqua" pitchFamily="18" charset="0"/>
              </a:rPr>
              <a:t>Always speak the truth.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29600" y="6104826"/>
            <a:ext cx="4191000" cy="905573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b="1" dirty="0" smtClean="0">
                <a:latin typeface="Book Antiqua" pitchFamily="18" charset="0"/>
              </a:rPr>
              <a:t>Imperative with ‘Let’</a:t>
            </a:r>
          </a:p>
          <a:p>
            <a:pPr algn="ctr"/>
            <a:r>
              <a:rPr lang="en-US" b="1" dirty="0" smtClean="0">
                <a:latin typeface="Book Antiqua" pitchFamily="18" charset="0"/>
              </a:rPr>
              <a:t>Let me say something.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38250" y="5943600"/>
            <a:ext cx="4533900" cy="1295400"/>
          </a:xfrm>
          <a:prstGeom prst="rect">
            <a:avLst/>
          </a:prstGeom>
          <a:noFill/>
          <a:ln w="101600" cap="sq" cmpd="dbl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071756" y="5943600"/>
            <a:ext cx="4479471" cy="1295400"/>
          </a:xfrm>
          <a:prstGeom prst="rect">
            <a:avLst/>
          </a:prstGeom>
          <a:noFill/>
          <a:ln w="101600" cap="sq" cmpd="dbl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381000" y="304800"/>
            <a:ext cx="2514600" cy="1828800"/>
          </a:xfrm>
          <a:prstGeom prst="rightArrow">
            <a:avLst/>
          </a:prstGeom>
          <a:ln w="152400" cmpd="dbl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Book Antiqua" pitchFamily="18" charset="0"/>
              </a:rPr>
              <a:t>Follow</a:t>
            </a:r>
            <a:endParaRPr lang="en-US" sz="3600" b="1" dirty="0">
              <a:latin typeface="Book Antiqua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048000" y="304800"/>
            <a:ext cx="0" cy="1676400"/>
          </a:xfrm>
          <a:prstGeom prst="line">
            <a:avLst/>
          </a:prstGeom>
          <a:ln w="190500" cmpd="tri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429000" y="304800"/>
            <a:ext cx="6882491" cy="76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Say your morning prayer.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9000" y="1143000"/>
            <a:ext cx="6882491" cy="76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Let us go out for a walk.</a:t>
            </a:r>
            <a:endParaRPr lang="en-US" b="1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476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  <p:bldP spid="6" grpId="0"/>
      <p:bldP spid="7" grpId="0" animBg="1"/>
      <p:bldP spid="8" grpId="0" animBg="1"/>
      <p:bldP spid="9" grpId="0" animBg="1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7900">
              <a:srgbClr val="00B0F0"/>
            </a:gs>
            <a:gs pos="0">
              <a:schemeClr val="accent6">
                <a:lumMod val="60000"/>
                <a:lumOff val="40000"/>
              </a:schemeClr>
            </a:gs>
            <a:gs pos="100000">
              <a:srgbClr val="0070C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609600"/>
            <a:ext cx="8610600" cy="76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Formation of imperative sentence-1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2496800" cy="533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If the sentence is related to only second person (you), it will be---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536371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Action verb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1300" y="2536371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124200" y="2536371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ook Antiqua" pitchFamily="18" charset="0"/>
              </a:rPr>
              <a:t>o</a:t>
            </a:r>
            <a:r>
              <a:rPr lang="en-US" sz="3200" b="1" dirty="0" smtClean="0">
                <a:latin typeface="Book Antiqua" pitchFamily="18" charset="0"/>
              </a:rPr>
              <a:t>bject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9600" y="2533315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4400" y="2536371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Extension (if it is).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91000" y="3809869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Leave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91000" y="616827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Eat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76800" y="616827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ook Antiqua" pitchFamily="18" charset="0"/>
              </a:rPr>
              <a:t>v</a:t>
            </a:r>
            <a:r>
              <a:rPr lang="en-US" sz="3200" b="1" dirty="0" smtClean="0">
                <a:latin typeface="Book Antiqua" pitchFamily="18" charset="0"/>
              </a:rPr>
              <a:t>egetables.</a:t>
            </a:r>
            <a:endParaRPr lang="en-US" sz="3200" b="1" dirty="0">
              <a:latin typeface="Book Antiqua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3150489"/>
            <a:ext cx="3276600" cy="248831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486400" y="3809869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junk food.</a:t>
            </a:r>
            <a:endParaRPr lang="en-US" sz="3200" b="1" dirty="0">
              <a:latin typeface="Book Antiqua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600" y="5410200"/>
            <a:ext cx="2973398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828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  <p:bldP spid="12" grpId="0"/>
      <p:bldP spid="13" grpId="0"/>
      <p:bldP spid="17" grpId="0"/>
      <p:bldP spid="18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1217</TotalTime>
  <Words>541</Words>
  <Application>Microsoft Office PowerPoint</Application>
  <PresentationFormat>Custom</PresentationFormat>
  <Paragraphs>124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komal kanta</cp:lastModifiedBy>
  <cp:revision>125</cp:revision>
  <dcterms:created xsi:type="dcterms:W3CDTF">2015-10-05T00:16:27Z</dcterms:created>
  <dcterms:modified xsi:type="dcterms:W3CDTF">2016-12-16T00:06:47Z</dcterms:modified>
</cp:coreProperties>
</file>